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28"/>
  </p:notesMasterIdLst>
  <p:sldIdLst>
    <p:sldId id="273" r:id="rId2"/>
    <p:sldId id="275" r:id="rId3"/>
    <p:sldId id="298" r:id="rId4"/>
    <p:sldId id="276" r:id="rId5"/>
    <p:sldId id="277" r:id="rId6"/>
    <p:sldId id="278" r:id="rId7"/>
    <p:sldId id="293" r:id="rId8"/>
    <p:sldId id="288" r:id="rId9"/>
    <p:sldId id="296" r:id="rId10"/>
    <p:sldId id="282" r:id="rId11"/>
    <p:sldId id="285" r:id="rId12"/>
    <p:sldId id="286" r:id="rId13"/>
    <p:sldId id="287" r:id="rId14"/>
    <p:sldId id="289" r:id="rId15"/>
    <p:sldId id="290" r:id="rId16"/>
    <p:sldId id="295" r:id="rId17"/>
    <p:sldId id="291" r:id="rId18"/>
    <p:sldId id="279" r:id="rId19"/>
    <p:sldId id="280" r:id="rId20"/>
    <p:sldId id="281" r:id="rId21"/>
    <p:sldId id="283" r:id="rId22"/>
    <p:sldId id="284" r:id="rId23"/>
    <p:sldId id="294" r:id="rId24"/>
    <p:sldId id="292" r:id="rId25"/>
    <p:sldId id="297" r:id="rId26"/>
    <p:sldId id="274" r:id="rId27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42C54B-4EC7-43BD-A7D2-8C7804152722}">
          <p14:sldIdLst>
            <p14:sldId id="273"/>
            <p14:sldId id="275"/>
            <p14:sldId id="298"/>
            <p14:sldId id="276"/>
            <p14:sldId id="277"/>
            <p14:sldId id="278"/>
            <p14:sldId id="293"/>
          </p14:sldIdLst>
        </p14:section>
        <p14:section name="2º Pitch" id="{CE234EBE-B1C1-43D8-8F9A-847631EF3BFA}">
          <p14:sldIdLst>
            <p14:sldId id="288"/>
            <p14:sldId id="296"/>
            <p14:sldId id="282"/>
            <p14:sldId id="285"/>
            <p14:sldId id="286"/>
            <p14:sldId id="287"/>
            <p14:sldId id="289"/>
            <p14:sldId id="290"/>
            <p14:sldId id="295"/>
          </p14:sldIdLst>
        </p14:section>
        <p14:section name="3º Pitch" id="{4DB5303C-AD14-4F2A-9B42-ED168E74B9BE}">
          <p14:sldIdLst>
            <p14:sldId id="291"/>
            <p14:sldId id="279"/>
            <p14:sldId id="280"/>
            <p14:sldId id="281"/>
            <p14:sldId id="283"/>
            <p14:sldId id="284"/>
            <p14:sldId id="294"/>
          </p14:sldIdLst>
        </p14:section>
        <p14:section name="4º Pitch" id="{4B87C017-E282-4550-ACB9-7F232BC9ED06}">
          <p14:sldIdLst>
            <p14:sldId id="292"/>
            <p14:sldId id="297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38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73A2FE-E1B5-4729-A161-D3237B7A612C}" v="1" dt="2020-11-04T17:42:44.9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76117" autoAdjust="0"/>
  </p:normalViewPr>
  <p:slideViewPr>
    <p:cSldViewPr snapToGrid="0" snapToObjects="1">
      <p:cViewPr varScale="1">
        <p:scale>
          <a:sx n="114" d="100"/>
          <a:sy n="114" d="100"/>
        </p:scale>
        <p:origin x="474" y="114"/>
      </p:cViewPr>
      <p:guideLst>
        <p:guide orient="horz" pos="2160"/>
        <p:guide pos="381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73DD93-0FD5-1D4F-A888-4F5E9AA6BB38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28B911-AB6C-7849-82B5-8F8FC50B6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65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8B911-AB6C-7849-82B5-8F8FC50B6FE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2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https://www.mockplus.com/ </a:t>
            </a:r>
          </a:p>
          <a:p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Mockplus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desktop-based tool for prototyping mobile, web and desktop apps easily and quickly. Create interactions by simple drag-and-drop and your teamwork will be time-efficient with the collaboration features.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Smart: http://run.mockplus.com/rSOq4RoMW2o69fbBR8qE/index.html?to=5F9659E3-EDA4-4C07-8759-EB5F8E8F3CF6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8B911-AB6C-7849-82B5-8F8FC50B6FE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63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14241" y="1611086"/>
            <a:ext cx="10663358" cy="469128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342900"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715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3936" y="208723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057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3476" y="-33038"/>
            <a:ext cx="6553314" cy="483149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715919" y="621870"/>
            <a:ext cx="3535704" cy="2875093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CuadroTexto 4"/>
          <p:cNvSpPr txBox="1"/>
          <p:nvPr userDrawn="1"/>
        </p:nvSpPr>
        <p:spPr>
          <a:xfrm>
            <a:off x="9922478" y="6475912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593" y="332924"/>
            <a:ext cx="585701" cy="57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77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0913" y="1816444"/>
            <a:ext cx="8738697" cy="504155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593249" y="2899674"/>
            <a:ext cx="3535704" cy="3424926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593" y="332924"/>
            <a:ext cx="585701" cy="57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6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673100" y="787401"/>
            <a:ext cx="5122137" cy="5092700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233318" y="1269242"/>
            <a:ext cx="4100681" cy="4121624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593" y="332924"/>
            <a:ext cx="585701" cy="57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39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3263900" y="1765300"/>
            <a:ext cx="5122137" cy="5092700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748949" y="2290075"/>
            <a:ext cx="4239352" cy="4432058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CuadroTexto 4"/>
          <p:cNvSpPr txBox="1"/>
          <p:nvPr userDrawn="1"/>
        </p:nvSpPr>
        <p:spPr>
          <a:xfrm>
            <a:off x="9922478" y="6475912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593" y="332924"/>
            <a:ext cx="585701" cy="57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49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92424"/>
            <a:ext cx="444843" cy="586557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91454" y="541223"/>
            <a:ext cx="11036984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1454" y="1059513"/>
            <a:ext cx="11036984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592138" y="1717675"/>
            <a:ext cx="5783262" cy="458470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Trebuchet MS" panose="020B0603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285750">
              <a:buFont typeface="Trebuchet MS" panose="020B0603020202020204" pitchFamily="34" charset="0"/>
              <a:buChar char="–"/>
              <a:defRPr sz="18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62865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1" hasCustomPrompt="1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706F6F"/>
                </a:solidFill>
              </a:defRPr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  <p:sp>
        <p:nvSpPr>
          <p:cNvPr id="2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3936" y="487017"/>
            <a:ext cx="543663" cy="5364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716280" y="1717675"/>
            <a:ext cx="10961319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342900"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715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3936" y="208723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839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14241" y="1717675"/>
            <a:ext cx="5361158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342900"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715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7" name="Marcador de imagen 15"/>
          <p:cNvSpPr>
            <a:spLocks noGrp="1"/>
          </p:cNvSpPr>
          <p:nvPr>
            <p:ph type="pic" sz="quarter" idx="11" hasCustomPrompt="1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3936" y="208723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45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5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14241" y="1717675"/>
            <a:ext cx="5130920" cy="458470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285750">
              <a:buClr>
                <a:schemeClr val="bg2">
                  <a:lumMod val="25000"/>
                </a:schemeClr>
              </a:buClr>
              <a:buFont typeface="Trebuchet MS" panose="020B0603020202020204" pitchFamily="34" charset="0"/>
              <a:buChar char="–"/>
              <a:defRPr sz="2000" baseline="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62865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  <p:sp>
        <p:nvSpPr>
          <p:cNvPr id="12" name="Marcador de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6485893" y="1717675"/>
            <a:ext cx="5130920" cy="458470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rgbClr val="706F6F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Click to modify the text</a:t>
            </a: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3150" y="161587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989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541223"/>
            <a:ext cx="444843" cy="6316777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91454" y="541223"/>
            <a:ext cx="11036984" cy="410247"/>
          </a:xfrm>
          <a:prstGeom prst="rect">
            <a:avLst/>
          </a:prstGeom>
        </p:spPr>
        <p:txBody>
          <a:bodyPr anchor="ctr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1454" y="1059513"/>
            <a:ext cx="11036984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592138" y="1717675"/>
            <a:ext cx="5783262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706F6F"/>
                </a:solidFill>
              </a:defRPr>
            </a:lvl1pPr>
            <a:lvl2pPr marL="628650" indent="-285750">
              <a:buClr>
                <a:schemeClr val="bg2">
                  <a:lumMod val="25000"/>
                </a:schemeClr>
              </a:buClr>
              <a:buFont typeface="Verdana" panose="020B0604030504040204" pitchFamily="34" charset="0"/>
              <a:buChar char="‒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1435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noProof="0" dirty="0"/>
          </a:p>
        </p:txBody>
      </p:sp>
      <p:sp>
        <p:nvSpPr>
          <p:cNvPr id="7" name="Marcador de imagen 15"/>
          <p:cNvSpPr>
            <a:spLocks noGrp="1"/>
          </p:cNvSpPr>
          <p:nvPr>
            <p:ph type="pic" sz="quarter" idx="11" hasCustomPrompt="1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706F6F"/>
                </a:solidFill>
              </a:defRPr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579098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3875" y="478139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8939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108882"/>
            <a:ext cx="9516107" cy="410247"/>
          </a:xfrm>
          <a:prstGeom prst="rect">
            <a:avLst/>
          </a:prstGeom>
        </p:spPr>
        <p:txBody>
          <a:bodyPr anchor="ctr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624864"/>
            <a:ext cx="9516107" cy="38622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5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41194" y="1717675"/>
            <a:ext cx="6034205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706F6F"/>
                </a:solidFill>
              </a:defRPr>
            </a:lvl1pPr>
            <a:lvl2pPr marL="342900" indent="-342900">
              <a:buClr>
                <a:schemeClr val="bg2">
                  <a:lumMod val="25000"/>
                </a:schemeClr>
              </a:buClr>
              <a:buFont typeface="Arial" panose="020B0604020202020204" pitchFamily="34" charset="0"/>
              <a:buChar char="•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 marL="800100" indent="-342900">
              <a:buClr>
                <a:schemeClr val="bg2">
                  <a:lumMod val="25000"/>
                </a:schemeClr>
              </a:buClr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6858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 err="1"/>
              <a:t>Sdfgf</a:t>
            </a:r>
            <a:endParaRPr lang="es-ES" noProof="0" dirty="0"/>
          </a:p>
          <a:p>
            <a:pPr marL="6858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 err="1"/>
              <a:t>fsdfsfsgf</a:t>
            </a:r>
            <a:endParaRPr lang="en-US" noProof="0" dirty="0"/>
          </a:p>
        </p:txBody>
      </p:sp>
      <p:sp>
        <p:nvSpPr>
          <p:cNvPr id="6" name="Marcador de imagen 15"/>
          <p:cNvSpPr>
            <a:spLocks noGrp="1"/>
          </p:cNvSpPr>
          <p:nvPr>
            <p:ph type="pic" sz="quarter" idx="11" hasCustomPrompt="1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706F6F"/>
                </a:solidFill>
              </a:defRPr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  <p:sp>
        <p:nvSpPr>
          <p:cNvPr id="7" name="CuadroTexto 6"/>
          <p:cNvSpPr txBox="1"/>
          <p:nvPr userDrawn="1"/>
        </p:nvSpPr>
        <p:spPr>
          <a:xfrm>
            <a:off x="9922478" y="6451198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533554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ángulo 9"/>
          <p:cNvSpPr/>
          <p:nvPr userDrawn="1"/>
        </p:nvSpPr>
        <p:spPr>
          <a:xfrm>
            <a:off x="0" y="-18571"/>
            <a:ext cx="1014241" cy="1008412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631" y="64717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640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15423" cy="68660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3318" y="1164610"/>
            <a:ext cx="4651819" cy="2607290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3318" y="3886199"/>
            <a:ext cx="4651819" cy="1295401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8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53317" y="5377596"/>
            <a:ext cx="4651819" cy="5358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6" name="Imagen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289" y="5338842"/>
            <a:ext cx="2946492" cy="8336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54290"/>
            <a:ext cx="9516107" cy="410247"/>
          </a:xfrm>
          <a:prstGeom prst="rect">
            <a:avLst/>
          </a:prstGeom>
        </p:spPr>
        <p:txBody>
          <a:bodyPr anchor="ctr"/>
          <a:lstStyle>
            <a:lvl1pPr algn="l">
              <a:defRPr sz="24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570272"/>
            <a:ext cx="9516107" cy="38622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5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27546" y="1717675"/>
            <a:ext cx="5681138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706F6F"/>
                </a:solidFill>
              </a:defRPr>
            </a:lvl1pPr>
            <a:lvl2pPr marL="685800" indent="-342900">
              <a:buClr>
                <a:schemeClr val="bg2">
                  <a:lumMod val="25000"/>
                </a:schemeClr>
              </a:buClr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560850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Marcador de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6485893" y="1717675"/>
            <a:ext cx="5130920" cy="458470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rgbClr val="706F6F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Click to modify the text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0" y="-18571"/>
            <a:ext cx="1014241" cy="1008412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593" y="33858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95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930188" cy="686199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959710" y="952854"/>
            <a:ext cx="4151305" cy="2615846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59710" y="3924301"/>
            <a:ext cx="4151305" cy="118804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1" i="0" smtClean="0">
                <a:solidFill>
                  <a:schemeClr val="bg1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1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2047363" y="5412540"/>
            <a:ext cx="4651819" cy="535874"/>
          </a:xfrm>
          <a:prstGeom prst="rect">
            <a:avLst/>
          </a:prstGeom>
        </p:spPr>
        <p:txBody>
          <a:bodyPr/>
          <a:lstStyle>
            <a:lvl1pPr algn="ctr"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9" name="Imagen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501" y="5263645"/>
            <a:ext cx="2946492" cy="8336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798853"/>
            <a:ext cx="5363110" cy="53322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53318" y="1164610"/>
            <a:ext cx="4651819" cy="2578190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3318" y="3920597"/>
            <a:ext cx="4651819" cy="1279202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53317" y="5377596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959" y="5340320"/>
            <a:ext cx="2946492" cy="83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6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959710" y="791283"/>
            <a:ext cx="4787947" cy="4760431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207904" y="1105469"/>
            <a:ext cx="4151305" cy="2819187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07903" y="4094327"/>
            <a:ext cx="4151305" cy="1173699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959710" y="5721385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rgbClr val="DE383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887" y="799349"/>
            <a:ext cx="2946492" cy="83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99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449"/>
            <a:ext cx="6897189" cy="6857551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08487" y="621514"/>
            <a:ext cx="5918440" cy="3550647"/>
          </a:xfrm>
          <a:prstGeom prst="rect">
            <a:avLst/>
          </a:prstGeom>
        </p:spPr>
        <p:txBody>
          <a:bodyPr anchor="ctr"/>
          <a:lstStyle>
            <a:lvl1pPr algn="ctr"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485" y="4345003"/>
            <a:ext cx="5918441" cy="1655762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200" b="1" i="0" smtClean="0">
                <a:solidFill>
                  <a:schemeClr val="bg1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508485" y="6173607"/>
            <a:ext cx="5918442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8" name="Imagen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760" y="5543655"/>
            <a:ext cx="2946492" cy="83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73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6648"/>
            <a:ext cx="494270" cy="600891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900373" y="856648"/>
            <a:ext cx="8091227" cy="1270535"/>
          </a:xfrm>
          <a:prstGeom prst="rect">
            <a:avLst/>
          </a:prstGeom>
        </p:spPr>
        <p:txBody>
          <a:bodyPr anchor="ctr"/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00372" y="2444827"/>
            <a:ext cx="8091228" cy="165576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2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900372" y="4782346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71" y="5680318"/>
            <a:ext cx="3059713" cy="8650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6651"/>
            <a:ext cx="493648" cy="600134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900373" y="856648"/>
            <a:ext cx="8103927" cy="1270535"/>
          </a:xfrm>
          <a:prstGeom prst="rect">
            <a:avLst/>
          </a:prstGeom>
        </p:spPr>
        <p:txBody>
          <a:bodyPr anchor="t"/>
          <a:lstStyle>
            <a:lvl1pPr algn="l">
              <a:defRPr sz="4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00372" y="2432127"/>
            <a:ext cx="8103928" cy="165576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2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900372" y="4782346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Click to modify the text</a:t>
            </a:r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99" y="5623694"/>
            <a:ext cx="2946492" cy="8336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1" y="449"/>
            <a:ext cx="1944026" cy="1932853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054495" y="172763"/>
            <a:ext cx="9791005" cy="112586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54494" y="1433015"/>
            <a:ext cx="9791005" cy="500287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0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2054494" y="4155563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rgbClr val="706F6F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178" y="5387596"/>
            <a:ext cx="2946492" cy="83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087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0175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33" r:id="rId2"/>
    <p:sldLayoutId id="2147483734" r:id="rId3"/>
    <p:sldLayoutId id="2147483742" r:id="rId4"/>
    <p:sldLayoutId id="2147483743" r:id="rId5"/>
    <p:sldLayoutId id="2147483744" r:id="rId6"/>
    <p:sldLayoutId id="2147483736" r:id="rId7"/>
    <p:sldLayoutId id="2147483735" r:id="rId8"/>
    <p:sldLayoutId id="2147483746" r:id="rId9"/>
    <p:sldLayoutId id="2147483738" r:id="rId10"/>
    <p:sldLayoutId id="2147483739" r:id="rId11"/>
    <p:sldLayoutId id="2147483747" r:id="rId12"/>
    <p:sldLayoutId id="2147483748" r:id="rId13"/>
    <p:sldLayoutId id="2147483737" r:id="rId14"/>
    <p:sldLayoutId id="2147483740" r:id="rId15"/>
    <p:sldLayoutId id="2147483751" r:id="rId16"/>
    <p:sldLayoutId id="2147483741" r:id="rId17"/>
    <p:sldLayoutId id="2147483745" r:id="rId18"/>
    <p:sldLayoutId id="2147483749" r:id="rId19"/>
    <p:sldLayoutId id="214748375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sap.com/2008/02/19/how-to-communicate-architecture-technical-architecture-modeling-at-sap-part-2/" TargetMode="External"/><Relationship Id="rId2" Type="http://schemas.openxmlformats.org/officeDocument/2006/relationships/hyperlink" Target="https://en.wikipedia.org/wiki/Block_diagram" TargetMode="Externa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balsamiq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oqups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BernardoAntunes22/BoatyBay" TargetMode="Externa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4000" dirty="0" err="1"/>
              <a:t>BoatyBay</a:t>
            </a:r>
            <a:endParaRPr lang="es-ES" sz="40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sz="2400" dirty="0"/>
              <a:t>«</a:t>
            </a:r>
            <a:r>
              <a:rPr lang="es-ES" sz="2400" dirty="0" err="1"/>
              <a:t>Nome</a:t>
            </a:r>
            <a:r>
              <a:rPr lang="es-ES" sz="2400" dirty="0"/>
              <a:t> </a:t>
            </a:r>
            <a:r>
              <a:rPr lang="es-ES" sz="2400" dirty="0" err="1"/>
              <a:t>Entidade</a:t>
            </a:r>
            <a:r>
              <a:rPr lang="es-ES" sz="2400" dirty="0"/>
              <a:t> </a:t>
            </a:r>
            <a:r>
              <a:rPr lang="es-ES" sz="2400" dirty="0" err="1"/>
              <a:t>Promototra</a:t>
            </a:r>
            <a:r>
              <a:rPr lang="es-ES" sz="2400" dirty="0"/>
              <a:t>»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sz="1800" dirty="0"/>
              <a:t>2020/2021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0F3E2F-3739-4FD4-B33B-004D1C4DE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009" y="1793485"/>
            <a:ext cx="3271030" cy="327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34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Diagrama de Casos de Utilização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Sistema xxx / Módulo </a:t>
            </a:r>
            <a:r>
              <a:rPr lang="pt-PT" dirty="0" err="1"/>
              <a:t>yyy</a:t>
            </a:r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pt-PT" sz="1800" dirty="0"/>
              <a:t>Representação do comportamento do sistema da perspectiva (</a:t>
            </a:r>
            <a:r>
              <a:rPr lang="pt-PT" sz="1800" i="1" dirty="0" err="1"/>
              <a:t>viewpoint</a:t>
            </a:r>
            <a:r>
              <a:rPr lang="pt-PT" sz="1800" dirty="0"/>
              <a:t>) do actor.</a:t>
            </a:r>
          </a:p>
          <a:p>
            <a:pPr algn="just"/>
            <a:r>
              <a:rPr lang="pt-PT" sz="1800" dirty="0"/>
              <a:t>Representação formal (notação UML) da interação do actor com o sistema, incluindo a modelação de relacionamentos  despoletados/ativados aquando da execução de determinados casos de utilização. Evidenciar (i.e., foco) sobretudo na representação do comportamento dos módulos objeto de implementação. </a:t>
            </a:r>
          </a:p>
          <a:p>
            <a:pPr algn="just"/>
            <a:r>
              <a:rPr lang="pt-PT" sz="1800" dirty="0"/>
              <a:t>A descrição dos cenários tem de ter em consideração as preocupações (</a:t>
            </a:r>
            <a:r>
              <a:rPr lang="pt-PT" sz="1800" i="1" dirty="0"/>
              <a:t>concernes</a:t>
            </a:r>
            <a:r>
              <a:rPr lang="pt-PT" sz="1800" dirty="0"/>
              <a:t>) dos </a:t>
            </a:r>
            <a:r>
              <a:rPr lang="pt-PT" sz="1800" dirty="0" err="1"/>
              <a:t>stakeholders</a:t>
            </a:r>
            <a:r>
              <a:rPr lang="pt-PT" sz="1800" dirty="0"/>
              <a:t> que interagem com o sistema, ou seja, o cenário tem de ser apresentado/descrito de forma a evidenciar como é que o actor executa o cenário. </a:t>
            </a:r>
          </a:p>
          <a:p>
            <a:pPr algn="just"/>
            <a:r>
              <a:rPr lang="pt-PT" dirty="0"/>
              <a:t>Max. 1 slide</a:t>
            </a:r>
            <a:endParaRPr lang="pt-PT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Imagem 13" descr="https://encrypted-tbn2.gstatic.com/images?q=tbn:ANd9GcRjWXAwhLUIl6jlTbW1VqbDYD2mhuugTgvZRgVqFiuqCIri9P0x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280" y="3908742"/>
            <a:ext cx="3461568" cy="264407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21943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err="1"/>
              <a:t>UCxx</a:t>
            </a:r>
            <a:r>
              <a:rPr lang="pt-PT" dirty="0"/>
              <a:t> – Comprar batatas fritas</a:t>
            </a:r>
            <a:br>
              <a:rPr lang="en-GB" dirty="0"/>
            </a:br>
            <a:endParaRPr lang="pt-P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Sistema xxx / Módulo </a:t>
            </a:r>
            <a:r>
              <a:rPr lang="pt-PT" dirty="0" err="1"/>
              <a:t>yyy</a:t>
            </a:r>
            <a:r>
              <a:rPr lang="pt-PT" dirty="0"/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68680" y="1273399"/>
            <a:ext cx="10808919" cy="491962"/>
          </a:xfrm>
        </p:spPr>
        <p:txBody>
          <a:bodyPr/>
          <a:lstStyle/>
          <a:p>
            <a:r>
              <a:rPr lang="pt-BR" sz="1600" dirty="0"/>
              <a:t>«Descrever em detalhe os três casos de uso de maior complexidade (</a:t>
            </a:r>
            <a:r>
              <a:rPr lang="pt-PT" sz="1600" dirty="0"/>
              <a:t>max. 1 slide por caso de utilização), no relatório o detalhe do cenário pode ser densificado, no PPT apenas relevante ficar com uma noção precisa do racional associado ao comportamento modelado</a:t>
            </a:r>
            <a:r>
              <a:rPr lang="pt-BR" sz="1600" dirty="0"/>
              <a:t>»</a:t>
            </a:r>
            <a:endParaRPr lang="pt-PT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84749"/>
              </p:ext>
            </p:extLst>
          </p:nvPr>
        </p:nvGraphicFramePr>
        <p:xfrm>
          <a:off x="868680" y="2076607"/>
          <a:ext cx="10514059" cy="46308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6242">
                  <a:extLst>
                    <a:ext uri="{9D8B030D-6E8A-4147-A177-3AD203B41FA5}">
                      <a16:colId xmlns:a16="http://schemas.microsoft.com/office/drawing/2014/main" val="3895037718"/>
                    </a:ext>
                  </a:extLst>
                </a:gridCol>
                <a:gridCol w="9437817">
                  <a:extLst>
                    <a:ext uri="{9D8B030D-6E8A-4147-A177-3AD203B41FA5}">
                      <a16:colId xmlns:a16="http://schemas.microsoft.com/office/drawing/2014/main" val="2470807427"/>
                    </a:ext>
                  </a:extLst>
                </a:gridCol>
              </a:tblGrid>
              <a:tr h="53465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Descrição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…</a:t>
                      </a:r>
                      <a:r>
                        <a:rPr lang="pt-PT" sz="1200" b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descrever de forma estruturada o caso de uso mais complexo… O sistema fornece batatas fritas </a:t>
                      </a:r>
                      <a:r>
                        <a:rPr lang="pt-PT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a pedido do cliente…</a:t>
                      </a:r>
                      <a:endParaRPr lang="en-GB" sz="12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40213485"/>
                  </a:ext>
                </a:extLst>
              </a:tr>
              <a:tr h="30637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>
                          <a:effectLst/>
                        </a:rPr>
                        <a:t>Pré-condições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Este UC só está acessível aos fins-de-semana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2038629"/>
                  </a:ext>
                </a:extLst>
              </a:tr>
              <a:tr h="159666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Cenário Principal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1. Cliente indica a quantidade de batatas desejadas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2. Sistema confirma se tem disponível a quantidade de batatas desejada e apresenta o custo ao cliente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3. Cliente paga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4. Sistema fornece as batatas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3124833"/>
                  </a:ext>
                </a:extLst>
              </a:tr>
              <a:tr h="62894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Cenário Alternativo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2.1.1. Se quantidade batatas é insuficiente, sistema faz soar alarme 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2.1.2. Cozinheiro fornece batatas ao sistema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9697230"/>
                  </a:ext>
                </a:extLst>
              </a:tr>
              <a:tr h="62894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Pós-Condições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Diminuiu no sistema a quantidade de batatas disponíveis e aumentou a quantidade de dinheiro.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2942436"/>
                  </a:ext>
                </a:extLst>
              </a:tr>
              <a:tr h="62894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Cenário de Exceção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2.1.2.1. Cozinheiro não fornece batatas ao sistema em menos de 10 minutos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2.1.2.1. Cozinheiro pede desculpa ao cliente (insucesso)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4977545"/>
                  </a:ext>
                </a:extLst>
              </a:tr>
              <a:tr h="30637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Pós-Condições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3.1. Cliente não paga em 5 minutos (insucesso)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8790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753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err="1"/>
              <a:t>UCxx</a:t>
            </a:r>
            <a:r>
              <a:rPr lang="pt-PT" dirty="0"/>
              <a:t> – Comprar batatas fritas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Sistema xxx / Módulo </a:t>
            </a:r>
            <a:r>
              <a:rPr lang="pt-PT" dirty="0" err="1"/>
              <a:t>yyy</a:t>
            </a:r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14241" y="1412876"/>
            <a:ext cx="10663358" cy="491962"/>
          </a:xfrm>
        </p:spPr>
        <p:txBody>
          <a:bodyPr/>
          <a:lstStyle/>
          <a:p>
            <a:r>
              <a:rPr lang="pt-BR" dirty="0"/>
              <a:t>«Descrever em detalhe os três casos de uso de maior complexidade …»</a:t>
            </a: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868680" y="1904837"/>
          <a:ext cx="10514059" cy="46308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6242">
                  <a:extLst>
                    <a:ext uri="{9D8B030D-6E8A-4147-A177-3AD203B41FA5}">
                      <a16:colId xmlns:a16="http://schemas.microsoft.com/office/drawing/2014/main" val="3895037718"/>
                    </a:ext>
                  </a:extLst>
                </a:gridCol>
                <a:gridCol w="9437817">
                  <a:extLst>
                    <a:ext uri="{9D8B030D-6E8A-4147-A177-3AD203B41FA5}">
                      <a16:colId xmlns:a16="http://schemas.microsoft.com/office/drawing/2014/main" val="2470807427"/>
                    </a:ext>
                  </a:extLst>
                </a:gridCol>
              </a:tblGrid>
              <a:tr h="53465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Descrição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…</a:t>
                      </a:r>
                      <a:r>
                        <a:rPr lang="pt-PT" sz="1200" b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descrever de forma estruturada o caso de uso mais complexo… O sistema fornece batatas fritas </a:t>
                      </a:r>
                      <a:r>
                        <a:rPr lang="pt-PT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a pedido do cliente…</a:t>
                      </a:r>
                      <a:endParaRPr lang="en-GB" sz="12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40213485"/>
                  </a:ext>
                </a:extLst>
              </a:tr>
              <a:tr h="30637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>
                          <a:effectLst/>
                        </a:rPr>
                        <a:t>Pré-condições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Este UC só está acessível aos fins-de-semana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2038629"/>
                  </a:ext>
                </a:extLst>
              </a:tr>
              <a:tr h="159666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Cenário Principal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1. Cliente indica a quantidade de batatas desejadas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2. Sistema confirma se tem disponível a quantidade de batatas desejada e apresenta o custo ao cliente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3. Cliente paga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4. Sistema fornece as batatas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3124833"/>
                  </a:ext>
                </a:extLst>
              </a:tr>
              <a:tr h="62894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Cenário Alternativo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2.1.1. Se quantidade batatas é insuficiente, sistema faz soar alarme 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2.1.2. Cozinheiro fornece batatas ao sistema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9697230"/>
                  </a:ext>
                </a:extLst>
              </a:tr>
              <a:tr h="62894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Pós-Condições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Diminuiu no sistema a quantidade de batatas disponíveis e aumentou a quantidade de dinheiro.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2942436"/>
                  </a:ext>
                </a:extLst>
              </a:tr>
              <a:tr h="62894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Cenário de Exceção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2.1.2.1. Cozinheiro não fornece batatas ao sistema em menos de 10 minutos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2.1.2.1. Cozinheiro pede desculpa ao cliente (insucesso)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4977545"/>
                  </a:ext>
                </a:extLst>
              </a:tr>
              <a:tr h="30637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Pós-Condições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3.1. Cliente não paga em 5 minutos (insucesso)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8790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2047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err="1"/>
              <a:t>UCxx</a:t>
            </a:r>
            <a:r>
              <a:rPr lang="pt-PT" dirty="0"/>
              <a:t> – Comprar batatas fritas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4240" y="747696"/>
            <a:ext cx="9516107" cy="386228"/>
          </a:xfrm>
        </p:spPr>
        <p:txBody>
          <a:bodyPr/>
          <a:lstStyle/>
          <a:p>
            <a:r>
              <a:rPr lang="pt-PT" dirty="0"/>
              <a:t>Sistema xxx / Módulo </a:t>
            </a:r>
            <a:r>
              <a:rPr lang="pt-PT" dirty="0" err="1"/>
              <a:t>yyy</a:t>
            </a:r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14241" y="1412876"/>
            <a:ext cx="10663358" cy="491962"/>
          </a:xfrm>
        </p:spPr>
        <p:txBody>
          <a:bodyPr/>
          <a:lstStyle/>
          <a:p>
            <a:r>
              <a:rPr lang="pt-BR" dirty="0"/>
              <a:t>«Descrever em detalhe os três casos de uso de maior complexidade …»</a:t>
            </a: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868680" y="1904837"/>
          <a:ext cx="10514059" cy="46308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6242">
                  <a:extLst>
                    <a:ext uri="{9D8B030D-6E8A-4147-A177-3AD203B41FA5}">
                      <a16:colId xmlns:a16="http://schemas.microsoft.com/office/drawing/2014/main" val="3895037718"/>
                    </a:ext>
                  </a:extLst>
                </a:gridCol>
                <a:gridCol w="9437817">
                  <a:extLst>
                    <a:ext uri="{9D8B030D-6E8A-4147-A177-3AD203B41FA5}">
                      <a16:colId xmlns:a16="http://schemas.microsoft.com/office/drawing/2014/main" val="2470807427"/>
                    </a:ext>
                  </a:extLst>
                </a:gridCol>
              </a:tblGrid>
              <a:tr h="53465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Descrição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…</a:t>
                      </a:r>
                      <a:r>
                        <a:rPr lang="pt-PT" sz="1200" b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descrever de forma estruturada o caso de uso mais complexo… O sistema fornece batatas fritas </a:t>
                      </a:r>
                      <a:r>
                        <a:rPr lang="pt-PT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a pedido do cliente…</a:t>
                      </a:r>
                      <a:endParaRPr lang="en-GB" sz="12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40213485"/>
                  </a:ext>
                </a:extLst>
              </a:tr>
              <a:tr h="30637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>
                          <a:effectLst/>
                        </a:rPr>
                        <a:t>Pré-condições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Este UC só está acessível aos fins-de-semana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2038629"/>
                  </a:ext>
                </a:extLst>
              </a:tr>
              <a:tr h="159666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Cenário Principal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1. Cliente indica a quantidade de batatas desejadas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2. Sistema confirma se tem disponível a quantidade de batatas desejada e apresenta o custo ao cliente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3. Cliente paga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4. Sistema fornece as batatas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3124833"/>
                  </a:ext>
                </a:extLst>
              </a:tr>
              <a:tr h="62894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Cenário Alternativo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2.1.1. Se quantidade batatas é insuficiente, sistema faz soar alarme 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2.1.2. Cozinheiro fornece batatas ao sistema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9697230"/>
                  </a:ext>
                </a:extLst>
              </a:tr>
              <a:tr h="62894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Pós-Condições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Diminuiu no sistema a quantidade de batatas disponíveis e aumentou a quantidade de dinheiro.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2942436"/>
                  </a:ext>
                </a:extLst>
              </a:tr>
              <a:tr h="62894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Cenário de Exceção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2.1.2.1. Cozinheiro não fornece batatas ao sistema em menos de 10 minutos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2.1.2.1. Cozinheiro pede desculpa ao cliente (insucesso)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4977545"/>
                  </a:ext>
                </a:extLst>
              </a:tr>
              <a:tr h="30637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Pós-Condições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3.1. Cliente não paga em 5 minutos (insucesso)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8790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204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Modelo de Domínio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Sistema xxx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pt-PT" i="1" dirty="0"/>
              <a:t>O diagrama apresenta a estrutura (i.e., classes) que implementam a persistência dos dados, inclui classes do tipo </a:t>
            </a:r>
            <a:r>
              <a:rPr lang="pt-PT" i="1" dirty="0" err="1"/>
              <a:t>Enumeration</a:t>
            </a:r>
            <a:r>
              <a:rPr lang="pt-PT" i="1" dirty="0"/>
              <a:t> de forma a modelar aspetos relacionados com o estado do sistema. </a:t>
            </a:r>
          </a:p>
          <a:p>
            <a:pPr algn="just"/>
            <a:r>
              <a:rPr lang="pt-PT" dirty="0"/>
              <a:t>Max. 1 slide</a:t>
            </a:r>
            <a:endParaRPr lang="en-GB" dirty="0"/>
          </a:p>
          <a:p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Imagem 12" descr="https://encrypted-tbn0.gstatic.com/images?q=tbn:ANd9GcTD-YtYGOSBzYAf0Vz64eMIveiKWScBikAZ4eVL5x79VErOBxCc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432" y="2606674"/>
            <a:ext cx="4215448" cy="35655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73932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Diagrama Máquina de Estados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Sistema xxx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pt-PT" i="1" dirty="0"/>
              <a:t>Rastreabilidade (</a:t>
            </a:r>
            <a:r>
              <a:rPr lang="en-GB" b="1" i="1" dirty="0"/>
              <a:t>Traceability</a:t>
            </a:r>
            <a:r>
              <a:rPr lang="pt-PT" i="1" dirty="0"/>
              <a:t>): tem de existir uma classe com um atributo que guarda o valor do estado do sistema em cada instante. Por conseguinte é necessário ter em consideração os eventos e condições de guarda que podem originar uma transição de estado.</a:t>
            </a:r>
            <a:endParaRPr lang="en-GB" dirty="0"/>
          </a:p>
          <a:p>
            <a:pPr algn="just"/>
            <a:r>
              <a:rPr lang="pt-PT" i="1" dirty="0"/>
              <a:t>Ter em atenção o comportamento do sistema (i.e., conjunto de métodos que têm de existir) quando o sistema permanece num determinado estado. </a:t>
            </a:r>
          </a:p>
          <a:p>
            <a:pPr algn="just"/>
            <a:r>
              <a:rPr lang="pt-PT" dirty="0"/>
              <a:t>Max. 1 a 2 slides</a:t>
            </a:r>
            <a:endParaRPr lang="pt-PT" i="1" dirty="0"/>
          </a:p>
          <a:p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 descr="Resultado de imagem para state machine diagram uml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907" y="3626418"/>
            <a:ext cx="4387533" cy="310896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82693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0F9C4-F4EF-4D14-AE50-840010EB7E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Sprint </a:t>
            </a:r>
            <a:r>
              <a:rPr lang="pt-PT" dirty="0" err="1"/>
              <a:t>Retrospective</a:t>
            </a:r>
            <a:endParaRPr lang="pt-P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FF6282-AB7A-415D-BB5A-9357C9280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Sprint # (</a:t>
            </a:r>
            <a:r>
              <a:rPr lang="pt-PT" dirty="0" err="1"/>
              <a:t>dd</a:t>
            </a:r>
            <a:r>
              <a:rPr lang="pt-PT" dirty="0"/>
              <a:t>/mm/</a:t>
            </a:r>
            <a:r>
              <a:rPr lang="pt-PT" dirty="0" err="1"/>
              <a:t>yyyy</a:t>
            </a:r>
            <a:r>
              <a:rPr lang="pt-PT" dirty="0"/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E28115-1C6F-4B3A-A49F-502A3558B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19B481-5901-44DA-8048-313007DB8710}"/>
              </a:ext>
            </a:extLst>
          </p:cNvPr>
          <p:cNvGraphicFramePr>
            <a:graphicFrameLocks noGrp="1"/>
          </p:cNvGraphicFramePr>
          <p:nvPr/>
        </p:nvGraphicFramePr>
        <p:xfrm>
          <a:off x="563526" y="1318662"/>
          <a:ext cx="10781414" cy="4687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0707">
                  <a:extLst>
                    <a:ext uri="{9D8B030D-6E8A-4147-A177-3AD203B41FA5}">
                      <a16:colId xmlns:a16="http://schemas.microsoft.com/office/drawing/2014/main" val="737064853"/>
                    </a:ext>
                  </a:extLst>
                </a:gridCol>
                <a:gridCol w="5390707">
                  <a:extLst>
                    <a:ext uri="{9D8B030D-6E8A-4147-A177-3AD203B41FA5}">
                      <a16:colId xmlns:a16="http://schemas.microsoft.com/office/drawing/2014/main" val="1973091912"/>
                    </a:ext>
                  </a:extLst>
                </a:gridCol>
              </a:tblGrid>
              <a:tr h="503653"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Aspetos positivos - O que correu bem</a:t>
                      </a:r>
                      <a:endParaRPr lang="pt-PT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800" b="0" i="0" kern="1200" noProof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Aspetos a melhorar</a:t>
                      </a:r>
                      <a:endParaRPr lang="pt-PT" noProof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900904"/>
                  </a:ext>
                </a:extLst>
              </a:tr>
              <a:tr h="18400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«</a:t>
                      </a:r>
                      <a:r>
                        <a:rPr lang="pt-PT" sz="1400" kern="12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Identify</a:t>
                      </a:r>
                      <a:r>
                        <a:rPr lang="pt-PT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what went well during the past Sprint»</a:t>
                      </a:r>
                    </a:p>
                    <a:p>
                      <a:endParaRPr lang="pt-PT" sz="1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what the team could have done better during the Sprint</a:t>
                      </a:r>
                      <a:endParaRPr lang="pt-PT" sz="1400" kern="1200" dirty="0">
                        <a:solidFill>
                          <a:schemeClr val="bg2">
                            <a:lumMod val="10000"/>
                          </a:schemeClr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968583"/>
                  </a:ext>
                </a:extLst>
              </a:tr>
              <a:tr h="503653"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PT" sz="1800" b="0" i="0" kern="1200" noProof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 o próximo sprint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PT" sz="18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232719"/>
                  </a:ext>
                </a:extLst>
              </a:tr>
              <a:tr h="184009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kern="12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Action</a:t>
                      </a:r>
                      <a:r>
                        <a:rPr lang="pt-PT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PT" sz="1400" kern="12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points</a:t>
                      </a:r>
                      <a:r>
                        <a:rPr lang="pt-PT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what are the team commitments to improve the achievements in the next sprint (how to improve the progress &amp; overcome the constrains which occurred previously”</a:t>
                      </a:r>
                      <a:endParaRPr lang="pt-PT" sz="1400" kern="1200" dirty="0">
                        <a:solidFill>
                          <a:schemeClr val="bg2">
                            <a:lumMod val="10000"/>
                          </a:schemeClr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703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0131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Lista de </a:t>
            </a:r>
            <a:r>
              <a:rPr lang="pt-PT" dirty="0" err="1"/>
              <a:t>TO-DO’s</a:t>
            </a:r>
            <a:endParaRPr lang="pt-P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372" y="2432127"/>
            <a:ext cx="9958128" cy="1655762"/>
          </a:xfrm>
        </p:spPr>
        <p:txBody>
          <a:bodyPr/>
          <a:lstStyle/>
          <a:p>
            <a:r>
              <a:rPr lang="pt-PT" sz="2500" dirty="0"/>
              <a:t>3º </a:t>
            </a:r>
            <a:r>
              <a:rPr lang="pt-PT" sz="2500" dirty="0" err="1"/>
              <a:t>Pitch</a:t>
            </a:r>
            <a:r>
              <a:rPr lang="pt-PT" sz="2500" dirty="0"/>
              <a:t> – Funcionalidades &amp; Arquitetura Conceptual do Sistema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1800" b="0" dirty="0"/>
              <a:t>Levantamento</a:t>
            </a:r>
            <a:r>
              <a:rPr lang="en-GB" sz="1800" b="0" dirty="0"/>
              <a:t> de requisites (</a:t>
            </a:r>
            <a:r>
              <a:rPr lang="pt-PT" sz="1800" b="0" dirty="0"/>
              <a:t>conformidade com </a:t>
            </a:r>
            <a:r>
              <a:rPr lang="en-GB" sz="1800" b="0" dirty="0"/>
              <a:t>ISO 1233 – SRS)</a:t>
            </a:r>
            <a:endParaRPr lang="pt-PT" sz="1800" b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1800" b="0" dirty="0"/>
              <a:t>Diagrama de Blocos (conformidade </a:t>
            </a:r>
            <a:r>
              <a:rPr lang="en-GB" sz="1800" b="0" dirty="0"/>
              <a:t>com ISO 42010)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b="0" dirty="0" err="1"/>
              <a:t>Mockups</a:t>
            </a:r>
            <a:endParaRPr lang="en-GB" sz="1800" b="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PT" sz="1800" b="0" dirty="0"/>
          </a:p>
          <a:p>
            <a:endParaRPr lang="pt-PT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25302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Levantamento de Requisitos Funcionais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Sistema xxx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14241" y="1717675"/>
            <a:ext cx="10663358" cy="1711325"/>
          </a:xfrm>
        </p:spPr>
        <p:txBody>
          <a:bodyPr/>
          <a:lstStyle/>
          <a:p>
            <a:pPr algn="just"/>
            <a:r>
              <a:rPr lang="pt-PT" sz="1600" dirty="0"/>
              <a:t>Slide deve ficar apenas com a tabela de rastreabilidade (Matriz CRUD). </a:t>
            </a:r>
          </a:p>
          <a:p>
            <a:pPr lvl="1" algn="just"/>
            <a:r>
              <a:rPr lang="pt-PT" sz="1600" dirty="0"/>
              <a:t>O levantamento de requisitos deverá ter a cobertura e nível de detalhe necessário à correta caracterização do comportamento do sistema que está a ser modelado. </a:t>
            </a:r>
          </a:p>
          <a:p>
            <a:pPr lvl="1" algn="just"/>
            <a:r>
              <a:rPr lang="pt-PT" sz="1600" dirty="0"/>
              <a:t>Recomendação para adoção das boas práticas segundo os referenciais teóricos</a:t>
            </a:r>
          </a:p>
          <a:p>
            <a:pPr algn="just"/>
            <a:r>
              <a:rPr lang="pt-PT" sz="1600" dirty="0"/>
              <a:t>Min. 12 FR (tipo A) até um valor aceitável de FR, referencial [12; 30], no final do semestres todos os FR do tipo A têm de estar implementados.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577B04-D17C-401E-8F44-5015AAA088A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923" y="3554171"/>
            <a:ext cx="5895797" cy="28160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81818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Arquitetura Conceptual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Sistema xxx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dirty="0"/>
              <a:t>Diagrama de blocos da arquitetura do sistema (abordagem </a:t>
            </a:r>
            <a:r>
              <a:rPr lang="pt-PT" i="1" dirty="0" err="1"/>
              <a:t>Black</a:t>
            </a:r>
            <a:r>
              <a:rPr lang="pt-PT" i="1" dirty="0"/>
              <a:t>-Box vista conceptual</a:t>
            </a:r>
            <a:r>
              <a:rPr lang="pt-PT" dirty="0"/>
              <a:t>)</a:t>
            </a:r>
            <a:endParaRPr lang="en-GB" dirty="0"/>
          </a:p>
          <a:p>
            <a:pPr lvl="1"/>
            <a:r>
              <a:rPr lang="pt-PT" sz="1600" dirty="0"/>
              <a:t>Caso aplicável descrever o fluxo de informação entre os componentes do sistema Referencias web sobre diagrama de blocos da arquitetura (i.e., estrutura das mensagens REST / JSON)</a:t>
            </a:r>
          </a:p>
          <a:p>
            <a:pPr lvl="2"/>
            <a:r>
              <a:rPr lang="pt-PT" dirty="0"/>
              <a:t>Enquadramento ao conceito de: </a:t>
            </a:r>
            <a:r>
              <a:rPr lang="pt-PT" b="1" dirty="0" err="1">
                <a:hlinkClick r:id="rId2"/>
              </a:rPr>
              <a:t>Block</a:t>
            </a:r>
            <a:r>
              <a:rPr lang="pt-PT" b="1" dirty="0">
                <a:hlinkClick r:id="rId2"/>
              </a:rPr>
              <a:t> </a:t>
            </a:r>
            <a:r>
              <a:rPr lang="pt-PT" b="1" dirty="0" err="1">
                <a:hlinkClick r:id="rId2"/>
              </a:rPr>
              <a:t>diagram</a:t>
            </a:r>
            <a:r>
              <a:rPr lang="pt-PT" b="1" dirty="0">
                <a:hlinkClick r:id="rId2"/>
              </a:rPr>
              <a:t> – </a:t>
            </a:r>
            <a:r>
              <a:rPr lang="pt-PT" b="1" dirty="0" err="1">
                <a:hlinkClick r:id="rId2"/>
              </a:rPr>
              <a:t>wiki</a:t>
            </a:r>
            <a:endParaRPr lang="pt-PT" b="1" dirty="0"/>
          </a:p>
          <a:p>
            <a:pPr lvl="2"/>
            <a:r>
              <a:rPr lang="en-GB" dirty="0">
                <a:hlinkClick r:id="rId3"/>
              </a:rPr>
              <a:t>How to communicate architecture</a:t>
            </a:r>
            <a:endParaRPr lang="en-GB" dirty="0"/>
          </a:p>
          <a:p>
            <a:pPr lvl="1"/>
            <a:r>
              <a:rPr lang="pt-PT" sz="1600" dirty="0"/>
              <a:t>Diagrama informal, todavia com rigor técnico elevado </a:t>
            </a:r>
            <a:r>
              <a:rPr lang="en-GB" sz="1600" dirty="0"/>
              <a:t>face </a:t>
            </a:r>
            <a:r>
              <a:rPr lang="pt-PT" sz="1600" dirty="0"/>
              <a:t>ao mapeamento das funcionalidades contidas em cada bloco funcional</a:t>
            </a:r>
            <a:r>
              <a:rPr lang="en-GB" sz="1600" dirty="0"/>
              <a:t> (i.e., </a:t>
            </a:r>
            <a:r>
              <a:rPr lang="pt-PT" sz="1600" dirty="0"/>
              <a:t>conformidade com as recomendações </a:t>
            </a:r>
            <a:r>
              <a:rPr lang="en-GB" sz="1600" dirty="0"/>
              <a:t>do ISO 42010)</a:t>
            </a:r>
          </a:p>
          <a:p>
            <a:pPr lvl="1"/>
            <a:r>
              <a:rPr lang="en-GB" sz="1600" dirty="0"/>
              <a:t>Nome dos </a:t>
            </a:r>
            <a:r>
              <a:rPr lang="pt-PT" sz="1600" dirty="0"/>
              <a:t>blocos funcionais (i.e., módulos ou componentes de software) têm de ser autocontido (i.e., o utilizador com a simples leitura do nome fica com uma noção precisa sobre qual o comportamento esperado) </a:t>
            </a:r>
          </a:p>
          <a:p>
            <a:pPr lvl="1"/>
            <a:r>
              <a:rPr lang="pt-PT" sz="1600" dirty="0"/>
              <a:t>Max. 1 slide</a:t>
            </a:r>
            <a:endParaRPr lang="en-GB" dirty="0"/>
          </a:p>
          <a:p>
            <a:pPr>
              <a:spcBef>
                <a:spcPts val="1200"/>
              </a:spcBef>
            </a:pPr>
            <a:r>
              <a:rPr lang="pt-PT" u="sng" dirty="0"/>
              <a:t>Objetivo </a:t>
            </a:r>
          </a:p>
          <a:p>
            <a:pPr marL="342900" lvl="1" indent="0" algn="just">
              <a:buNone/>
            </a:pPr>
            <a:r>
              <a:rPr lang="pt-PT" sz="1800" dirty="0"/>
              <a:t>apresentar um diagrama de blocos representativo da divisão da arquitetura do sistema no conjunto de módulos (ou componentes de software) que caracterizam o comportamento do Sistema. Isto significa que cada módulo (ou componente de software) agrega um conjunto de funcionalidades, ou seja, o foco está na identificação do comportamento esperado (</a:t>
            </a:r>
            <a:r>
              <a:rPr lang="en-GB" sz="1800" b="1" i="1" dirty="0">
                <a:solidFill>
                  <a:schemeClr val="tx1"/>
                </a:solidFill>
              </a:rPr>
              <a:t>WHAT </a:t>
            </a:r>
            <a:r>
              <a:rPr lang="en-GB" sz="1800" i="1" dirty="0">
                <a:solidFill>
                  <a:schemeClr val="tx1"/>
                </a:solidFill>
              </a:rPr>
              <a:t>kind of behaviour the module is supposed to provide</a:t>
            </a:r>
            <a:r>
              <a:rPr lang="pt-PT" sz="1800" dirty="0"/>
              <a:t>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385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Equipa de projecto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Apresentação das competência do Bernardo Antunes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 algn="just"/>
            <a:r>
              <a:rPr lang="pt-PT" dirty="0"/>
              <a:t>Curso</a:t>
            </a:r>
          </a:p>
          <a:p>
            <a:pPr lvl="2" algn="just"/>
            <a:r>
              <a:rPr lang="pt-PT" dirty="0"/>
              <a:t>Informática de Gestão</a:t>
            </a:r>
          </a:p>
          <a:p>
            <a:pPr lvl="1" algn="just"/>
            <a:r>
              <a:rPr lang="pt-PT" dirty="0"/>
              <a:t>Contactos</a:t>
            </a:r>
          </a:p>
          <a:p>
            <a:pPr lvl="2" algn="just"/>
            <a:r>
              <a:rPr lang="pt-PT" dirty="0"/>
              <a:t>Email: bernardo.salgueiro.antunes@gmail.com</a:t>
            </a:r>
          </a:p>
          <a:p>
            <a:pPr lvl="2" algn="just"/>
            <a:r>
              <a:rPr lang="pt-PT" dirty="0"/>
              <a:t>Telemóvel: +351 933642006</a:t>
            </a:r>
          </a:p>
          <a:p>
            <a:pPr lvl="1" algn="just"/>
            <a:r>
              <a:rPr lang="pt-PT" dirty="0"/>
              <a:t>Hard Skills</a:t>
            </a:r>
          </a:p>
          <a:p>
            <a:pPr lvl="2" algn="just"/>
            <a:r>
              <a:rPr lang="pt-PT" dirty="0"/>
              <a:t>UC Core:</a:t>
            </a:r>
          </a:p>
          <a:p>
            <a:pPr lvl="3" algn="just"/>
            <a:r>
              <a:rPr lang="pt-PT" dirty="0"/>
              <a:t>Base de Dados (Nota final: 14)</a:t>
            </a:r>
          </a:p>
          <a:p>
            <a:pPr lvl="3" algn="just"/>
            <a:r>
              <a:rPr lang="pt-PT" dirty="0"/>
              <a:t>Tecnologias de Informação (Nota final: 14)</a:t>
            </a:r>
          </a:p>
          <a:p>
            <a:pPr lvl="1" algn="just"/>
            <a:r>
              <a:rPr lang="pt-PT" dirty="0"/>
              <a:t>Soft Skills </a:t>
            </a:r>
          </a:p>
          <a:p>
            <a:pPr lvl="2" algn="just"/>
            <a:r>
              <a:rPr lang="pt-PT" dirty="0"/>
              <a:t>Trabalho em Equipa</a:t>
            </a:r>
          </a:p>
          <a:p>
            <a:pPr lvl="2" algn="just"/>
            <a:r>
              <a:rPr lang="pt-PT" dirty="0"/>
              <a:t>Comunicação</a:t>
            </a:r>
          </a:p>
          <a:p>
            <a:pPr lvl="1" algn="just"/>
            <a:r>
              <a:rPr lang="pt-PT" dirty="0"/>
              <a:t>Role no projeto</a:t>
            </a:r>
          </a:p>
          <a:p>
            <a:pPr lvl="2" algn="just"/>
            <a:r>
              <a:rPr lang="pt-PT" dirty="0"/>
              <a:t>Programado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8F2BDAC-235C-40E1-B296-CFCA9058D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095" y="2474582"/>
            <a:ext cx="2463673" cy="305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620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err="1"/>
              <a:t>Mockup</a:t>
            </a:r>
            <a:r>
              <a:rPr lang="pt-PT" dirty="0"/>
              <a:t> «nome da interface»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«indicação do módulo que executa o(s) </a:t>
            </a:r>
            <a:r>
              <a:rPr lang="pt-PT" dirty="0" err="1"/>
              <a:t>mockup</a:t>
            </a:r>
            <a:r>
              <a:rPr lang="pt-PT" dirty="0"/>
              <a:t>(s)»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dirty="0"/>
              <a:t>Os </a:t>
            </a:r>
            <a:r>
              <a:rPr lang="pt-PT" dirty="0" err="1"/>
              <a:t>Mockups</a:t>
            </a:r>
            <a:r>
              <a:rPr lang="pt-PT" dirty="0"/>
              <a:t> dão visibilidade (i.e., materializam os artefactos informacionais de interação com os intervenientes) aos requisitos não funcionais (NFR) relacionados com a </a:t>
            </a:r>
            <a:r>
              <a:rPr lang="pt-PT" b="1" dirty="0"/>
              <a:t>estrutura</a:t>
            </a:r>
            <a:r>
              <a:rPr lang="pt-PT" dirty="0"/>
              <a:t> do sistema </a:t>
            </a:r>
          </a:p>
          <a:p>
            <a:pPr lvl="1"/>
            <a:r>
              <a:rPr lang="en-GB" sz="1600" b="1" i="1" dirty="0">
                <a:solidFill>
                  <a:schemeClr val="tx1"/>
                </a:solidFill>
              </a:rPr>
              <a:t>HOW </a:t>
            </a:r>
            <a:r>
              <a:rPr lang="en-GB" sz="1600" i="1" dirty="0">
                <a:solidFill>
                  <a:schemeClr val="tx1"/>
                </a:solidFill>
              </a:rPr>
              <a:t>will the user interact with the system to access, edit or provide data </a:t>
            </a:r>
            <a:r>
              <a:rPr lang="en-GB" sz="1600" i="1" dirty="0">
                <a:solidFill>
                  <a:schemeClr val="tx1"/>
                </a:solidFill>
                <a:sym typeface="Wingdings" panose="05000000000000000000" pitchFamily="2" charset="2"/>
              </a:rPr>
              <a:t> user interface (structure &amp; behaviour)</a:t>
            </a:r>
            <a:endParaRPr lang="pt-PT" sz="1600" dirty="0"/>
          </a:p>
          <a:p>
            <a:pPr lvl="2">
              <a:buFont typeface="Wingdings" panose="05000000000000000000" pitchFamily="2" charset="2"/>
              <a:buChar char="q"/>
            </a:pPr>
            <a:r>
              <a:rPr lang="pt-PT" sz="1200" b="1" dirty="0">
                <a:solidFill>
                  <a:srgbClr val="00B050"/>
                </a:solidFill>
              </a:rPr>
              <a:t>Obs.: </a:t>
            </a:r>
            <a:r>
              <a:rPr lang="pt-PT" sz="1200" dirty="0">
                <a:solidFill>
                  <a:srgbClr val="00B050"/>
                </a:solidFill>
              </a:rPr>
              <a:t>para uma lista mais completa sobre tipos de NFR consultar o </a:t>
            </a:r>
            <a:r>
              <a:rPr lang="pt-PT" sz="1200" b="1" dirty="0">
                <a:solidFill>
                  <a:srgbClr val="00B050"/>
                </a:solidFill>
              </a:rPr>
              <a:t>slide 24 - </a:t>
            </a:r>
            <a:r>
              <a:rPr lang="en-US" sz="1200" b="1" dirty="0">
                <a:solidFill>
                  <a:srgbClr val="00B050"/>
                </a:solidFill>
              </a:rPr>
              <a:t>Types of nonfunctional requirement</a:t>
            </a:r>
            <a:r>
              <a:rPr lang="en-GB" sz="1200" dirty="0">
                <a:solidFill>
                  <a:srgbClr val="00B050"/>
                </a:solidFill>
              </a:rPr>
              <a:t>, Mod 03 – Scenarios &amp; Requirements Engineering</a:t>
            </a:r>
            <a:endParaRPr lang="pt-PT" sz="1200" dirty="0">
              <a:solidFill>
                <a:srgbClr val="00B050"/>
              </a:solidFill>
            </a:endParaRPr>
          </a:p>
          <a:p>
            <a:pPr lvl="1"/>
            <a:r>
              <a:rPr lang="pt-PT" sz="1600" b="1" dirty="0"/>
              <a:t>Exemplos: </a:t>
            </a:r>
            <a:r>
              <a:rPr lang="pt-PT" sz="1600" dirty="0"/>
              <a:t>Formulário de recolha de dados e disponibilização de informação processada (e.g., Interface do tipo </a:t>
            </a:r>
            <a:r>
              <a:rPr lang="pt-PT" sz="1600" dirty="0" err="1"/>
              <a:t>dashboard</a:t>
            </a:r>
            <a:r>
              <a:rPr lang="pt-PT" sz="1600" dirty="0"/>
              <a:t> com dados estatísticos), foco no cenário principal objeto de implementação</a:t>
            </a:r>
          </a:p>
          <a:p>
            <a:pPr lvl="1"/>
            <a:r>
              <a:rPr lang="pt-PT" sz="1600" dirty="0"/>
              <a:t>Max. 1 a 4 slides (dependendo do nº de módulos e nº </a:t>
            </a:r>
            <a:r>
              <a:rPr lang="pt-PT" sz="1600" dirty="0" err="1"/>
              <a:t>mockups</a:t>
            </a:r>
            <a:r>
              <a:rPr lang="pt-PT" sz="1600" dirty="0"/>
              <a:t>, recomendação: apresentar um link para validação dos </a:t>
            </a:r>
            <a:r>
              <a:rPr lang="pt-PT" sz="1600" dirty="0" err="1"/>
              <a:t>mockups</a:t>
            </a:r>
            <a:r>
              <a:rPr lang="pt-PT" sz="1600" dirty="0"/>
              <a:t>)</a:t>
            </a:r>
          </a:p>
          <a:p>
            <a:r>
              <a:rPr lang="pt-PT" b="1" u="sng" dirty="0"/>
              <a:t>Objetivo </a:t>
            </a:r>
          </a:p>
          <a:p>
            <a:pPr marL="342900" lvl="1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pt-PT" sz="1800" dirty="0"/>
              <a:t>Apresentar os </a:t>
            </a:r>
            <a:r>
              <a:rPr lang="pt-PT" sz="1800" dirty="0" err="1"/>
              <a:t>mockups</a:t>
            </a:r>
            <a:r>
              <a:rPr lang="pt-PT" sz="1800" dirty="0"/>
              <a:t> das interfaces do(s) módulo(s) objeto de implementação. Estes </a:t>
            </a:r>
            <a:r>
              <a:rPr lang="pt-PT" sz="1800" dirty="0" err="1"/>
              <a:t>mockups</a:t>
            </a:r>
            <a:r>
              <a:rPr lang="pt-PT" sz="1800" dirty="0"/>
              <a:t> correspondem a uma representação visual da estrutura de dados da interface, conjuntamente com os  “botões/links” que operacionalizam a execução do comportamento especificado nos FR.</a:t>
            </a:r>
          </a:p>
          <a:p>
            <a:pPr marL="342900" lvl="1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pt-PT" sz="1800" dirty="0" err="1"/>
              <a:t>Mockup</a:t>
            </a:r>
            <a:r>
              <a:rPr lang="pt-PT" sz="1800" dirty="0"/>
              <a:t> corresponde ao desenho da interface funcional logo o foco está: </a:t>
            </a:r>
            <a:r>
              <a:rPr lang="en-GB" sz="1800" b="1" i="1" dirty="0">
                <a:solidFill>
                  <a:schemeClr val="tx1"/>
                </a:solidFill>
              </a:rPr>
              <a:t>HOW</a:t>
            </a:r>
            <a:r>
              <a:rPr lang="en-GB" sz="1800" i="1" dirty="0">
                <a:solidFill>
                  <a:schemeClr val="tx1"/>
                </a:solidFill>
              </a:rPr>
              <a:t> to present the information to the user outlining the functional areas for the user interaction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510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Resultado de imagem para balsamiq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" b="4396"/>
          <a:stretch/>
        </p:blipFill>
        <p:spPr bwMode="auto">
          <a:xfrm>
            <a:off x="1829487" y="2187813"/>
            <a:ext cx="8700861" cy="411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Apresentação dos </a:t>
            </a:r>
            <a:r>
              <a:rPr lang="pt-PT" dirty="0" err="1"/>
              <a:t>Mokups</a:t>
            </a:r>
            <a:endParaRPr lang="pt-P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Ferramentas de desenho de </a:t>
            </a:r>
            <a:r>
              <a:rPr lang="pt-PT" dirty="0" err="1"/>
              <a:t>Mockups</a:t>
            </a:r>
            <a:r>
              <a:rPr lang="pt-PT" dirty="0"/>
              <a:t> (1/2)</a:t>
            </a:r>
          </a:p>
          <a:p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sz="1800" dirty="0" err="1">
                <a:solidFill>
                  <a:schemeClr val="tx1"/>
                </a:solidFill>
                <a:hlinkClick r:id="rId4"/>
              </a:rPr>
              <a:t>Balsamiq</a:t>
            </a:r>
            <a:r>
              <a:rPr lang="pt-PT" sz="1800" dirty="0"/>
              <a:t>, existe versão desktop e versão na </a:t>
            </a:r>
            <a:r>
              <a:rPr lang="pt-PT" sz="1800" dirty="0" err="1"/>
              <a:t>cloud</a:t>
            </a:r>
            <a:r>
              <a:rPr lang="pt-PT" sz="1800" dirty="0"/>
              <a:t> que também permite trabalho colaborativo</a:t>
            </a:r>
          </a:p>
          <a:p>
            <a:pPr marL="342900" lvl="1" indent="0">
              <a:buNone/>
            </a:pPr>
            <a:endParaRPr lang="pt-PT" sz="1800" dirty="0"/>
          </a:p>
          <a:p>
            <a:pPr marL="342900" lvl="1" indent="0">
              <a:buNone/>
            </a:pPr>
            <a:endParaRPr lang="pt-PT" sz="1800" dirty="0"/>
          </a:p>
          <a:p>
            <a:pPr marL="342900" lvl="1" indent="0">
              <a:buNone/>
            </a:pP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484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Apresentação dos </a:t>
            </a:r>
            <a:r>
              <a:rPr lang="pt-PT" dirty="0" err="1"/>
              <a:t>Mokups</a:t>
            </a:r>
            <a:endParaRPr lang="pt-P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Ferramentas de desenho de </a:t>
            </a:r>
            <a:r>
              <a:rPr lang="pt-PT" dirty="0" err="1"/>
              <a:t>Mockups</a:t>
            </a:r>
            <a:r>
              <a:rPr lang="pt-PT" dirty="0"/>
              <a:t> (2/2)</a:t>
            </a:r>
          </a:p>
          <a:p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err="1">
                <a:hlinkClick r:id="rId3"/>
              </a:rPr>
              <a:t>Moqups</a:t>
            </a:r>
            <a:r>
              <a:rPr lang="en-GB" dirty="0"/>
              <a:t>, </a:t>
            </a:r>
            <a:r>
              <a:rPr lang="pt-PT" dirty="0"/>
              <a:t>ferramenta</a:t>
            </a:r>
            <a:r>
              <a:rPr lang="en-GB" dirty="0"/>
              <a:t> para </a:t>
            </a:r>
            <a:r>
              <a:rPr lang="pt-PT" dirty="0"/>
              <a:t>desenho de </a:t>
            </a:r>
            <a:r>
              <a:rPr lang="pt-PT" dirty="0" err="1"/>
              <a:t>Mockups</a:t>
            </a:r>
            <a:r>
              <a:rPr lang="pt-PT" dirty="0"/>
              <a:t> do tipo </a:t>
            </a:r>
            <a:r>
              <a:rPr lang="en-GB" dirty="0"/>
              <a:t>Wireframes &amp; Prototyping; </a:t>
            </a:r>
            <a:r>
              <a:rPr lang="pt-PT" dirty="0"/>
              <a:t>versão na </a:t>
            </a:r>
            <a:r>
              <a:rPr lang="pt-PT" dirty="0" err="1"/>
              <a:t>cloud</a:t>
            </a:r>
            <a:r>
              <a:rPr lang="pt-PT" dirty="0"/>
              <a:t> que também permite trabalho colaborativo</a:t>
            </a:r>
            <a:endParaRPr lang="en-GB" dirty="0"/>
          </a:p>
          <a:p>
            <a:pPr lvl="1"/>
            <a:endParaRPr lang="pt-PT" sz="1800" dirty="0"/>
          </a:p>
          <a:p>
            <a:pPr marL="342900" lvl="1" indent="0">
              <a:buNone/>
            </a:pPr>
            <a:endParaRPr lang="pt-PT" sz="1800" dirty="0"/>
          </a:p>
          <a:p>
            <a:pPr marL="342900" lvl="1" indent="0">
              <a:buNone/>
            </a:pPr>
            <a:endParaRPr lang="pt-PT" sz="1800" dirty="0"/>
          </a:p>
          <a:p>
            <a:pPr marL="342900" lvl="1" indent="0">
              <a:buNone/>
            </a:pP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074" name="Picture 2" descr="Moqups Overvie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670" y="2551784"/>
            <a:ext cx="6861636" cy="381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878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0F9C4-F4EF-4D14-AE50-840010EB7E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Sprint </a:t>
            </a:r>
            <a:r>
              <a:rPr lang="pt-PT" dirty="0" err="1"/>
              <a:t>Retrospective</a:t>
            </a:r>
            <a:endParaRPr lang="pt-P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FF6282-AB7A-415D-BB5A-9357C9280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Sprint # (</a:t>
            </a:r>
            <a:r>
              <a:rPr lang="pt-PT" dirty="0" err="1"/>
              <a:t>dd</a:t>
            </a:r>
            <a:r>
              <a:rPr lang="pt-PT" dirty="0"/>
              <a:t>/mm/</a:t>
            </a:r>
            <a:r>
              <a:rPr lang="pt-PT" dirty="0" err="1"/>
              <a:t>yyyy</a:t>
            </a:r>
            <a:r>
              <a:rPr lang="pt-PT" dirty="0"/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E28115-1C6F-4B3A-A49F-502A3558B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19B481-5901-44DA-8048-313007DB8710}"/>
              </a:ext>
            </a:extLst>
          </p:cNvPr>
          <p:cNvGraphicFramePr>
            <a:graphicFrameLocks noGrp="1"/>
          </p:cNvGraphicFramePr>
          <p:nvPr/>
        </p:nvGraphicFramePr>
        <p:xfrm>
          <a:off x="563526" y="1318662"/>
          <a:ext cx="10781414" cy="4687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0707">
                  <a:extLst>
                    <a:ext uri="{9D8B030D-6E8A-4147-A177-3AD203B41FA5}">
                      <a16:colId xmlns:a16="http://schemas.microsoft.com/office/drawing/2014/main" val="737064853"/>
                    </a:ext>
                  </a:extLst>
                </a:gridCol>
                <a:gridCol w="5390707">
                  <a:extLst>
                    <a:ext uri="{9D8B030D-6E8A-4147-A177-3AD203B41FA5}">
                      <a16:colId xmlns:a16="http://schemas.microsoft.com/office/drawing/2014/main" val="1973091912"/>
                    </a:ext>
                  </a:extLst>
                </a:gridCol>
              </a:tblGrid>
              <a:tr h="503653"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Aspetos positivos - O que correu bem</a:t>
                      </a:r>
                      <a:endParaRPr lang="pt-PT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800" b="0" i="0" kern="1200" noProof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Aspetos a melhorar</a:t>
                      </a:r>
                      <a:endParaRPr lang="pt-PT" noProof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900904"/>
                  </a:ext>
                </a:extLst>
              </a:tr>
              <a:tr h="18400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«</a:t>
                      </a:r>
                      <a:r>
                        <a:rPr lang="pt-PT" sz="1400" kern="12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Identify</a:t>
                      </a:r>
                      <a:r>
                        <a:rPr lang="pt-PT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what went well during the past Sprint»</a:t>
                      </a:r>
                    </a:p>
                    <a:p>
                      <a:endParaRPr lang="pt-PT" sz="1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what the team could have done better during the Sprint</a:t>
                      </a:r>
                      <a:endParaRPr lang="pt-PT" sz="1400" kern="1200" dirty="0">
                        <a:solidFill>
                          <a:schemeClr val="bg2">
                            <a:lumMod val="10000"/>
                          </a:schemeClr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968583"/>
                  </a:ext>
                </a:extLst>
              </a:tr>
              <a:tr h="503653"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PT" sz="1800" b="0" i="0" kern="1200" noProof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 o próximo sprint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PT" sz="18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232719"/>
                  </a:ext>
                </a:extLst>
              </a:tr>
              <a:tr h="184009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kern="12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Action</a:t>
                      </a:r>
                      <a:r>
                        <a:rPr lang="pt-PT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PT" sz="1400" kern="12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points</a:t>
                      </a:r>
                      <a:r>
                        <a:rPr lang="pt-PT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what are the team commitments to improve the achievements in the next sprint (how to improve the progress &amp; overcome the constrains which occurred previously”</a:t>
                      </a:r>
                      <a:endParaRPr lang="pt-PT" sz="1400" kern="1200" dirty="0">
                        <a:solidFill>
                          <a:schemeClr val="bg2">
                            <a:lumMod val="10000"/>
                          </a:schemeClr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703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9216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Lista de </a:t>
            </a:r>
            <a:r>
              <a:rPr lang="pt-PT" dirty="0" err="1"/>
              <a:t>TO-DO’s</a:t>
            </a:r>
            <a:endParaRPr lang="pt-P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372" y="2432127"/>
            <a:ext cx="9958128" cy="1655762"/>
          </a:xfrm>
        </p:spPr>
        <p:txBody>
          <a:bodyPr/>
          <a:lstStyle/>
          <a:p>
            <a:r>
              <a:rPr lang="pt-PT" sz="2800" dirty="0"/>
              <a:t>4º </a:t>
            </a:r>
            <a:r>
              <a:rPr lang="pt-PT" sz="2800" dirty="0" err="1"/>
              <a:t>Pitch</a:t>
            </a:r>
            <a:r>
              <a:rPr lang="pt-PT" sz="2800" dirty="0"/>
              <a:t> – </a:t>
            </a:r>
            <a:r>
              <a:rPr lang="pt-PT" sz="2800" dirty="0" err="1"/>
              <a:t>Diag</a:t>
            </a:r>
            <a:r>
              <a:rPr lang="pt-PT" sz="2800" dirty="0"/>
              <a:t>. formais usando a notação BPMN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1800" b="0" dirty="0" err="1"/>
              <a:t>Diag</a:t>
            </a:r>
            <a:r>
              <a:rPr lang="pt-PT" sz="1800" b="0" dirty="0"/>
              <a:t>. de </a:t>
            </a:r>
            <a:r>
              <a:rPr lang="en-GB" sz="1800" b="0" dirty="0" err="1"/>
              <a:t>Colaboração</a:t>
            </a:r>
            <a:r>
              <a:rPr lang="en-GB" sz="1800" b="0" dirty="0"/>
              <a:t> para </a:t>
            </a:r>
            <a:r>
              <a:rPr lang="en-GB" sz="1800" b="0" dirty="0" err="1"/>
              <a:t>descrição</a:t>
            </a:r>
            <a:r>
              <a:rPr lang="en-GB" sz="1800" b="0" dirty="0"/>
              <a:t> do(s) </a:t>
            </a:r>
            <a:r>
              <a:rPr lang="en-GB" sz="1800" b="0" dirty="0" err="1"/>
              <a:t>cenário</a:t>
            </a:r>
            <a:r>
              <a:rPr lang="en-GB" sz="1800" b="0"/>
              <a:t>(s)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PT" sz="200" b="0" dirty="0"/>
          </a:p>
          <a:p>
            <a:endParaRPr lang="pt-PT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Deadline: </a:t>
            </a:r>
            <a:r>
              <a:rPr lang="pt-PT" b="1" dirty="0" err="1"/>
              <a:t>dd</a:t>
            </a:r>
            <a:r>
              <a:rPr lang="pt-PT" b="1" dirty="0"/>
              <a:t>/mm/</a:t>
            </a:r>
            <a:r>
              <a:rPr lang="pt-PT" b="1" dirty="0" err="1"/>
              <a:t>yyyy</a:t>
            </a:r>
            <a:endParaRPr lang="pt-PT" b="1" dirty="0"/>
          </a:p>
        </p:txBody>
      </p:sp>
    </p:spTree>
    <p:extLst>
      <p:ext uri="{BB962C8B-B14F-4D97-AF65-F5344CB8AC3E}">
        <p14:creationId xmlns:p14="http://schemas.microsoft.com/office/powerpoint/2010/main" val="2000656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0F9C4-F4EF-4D14-AE50-840010EB7E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Sprint </a:t>
            </a:r>
            <a:r>
              <a:rPr lang="pt-PT" dirty="0" err="1"/>
              <a:t>Retrospective</a:t>
            </a:r>
            <a:endParaRPr lang="pt-P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FF6282-AB7A-415D-BB5A-9357C9280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Sprint # (</a:t>
            </a:r>
            <a:r>
              <a:rPr lang="pt-PT" dirty="0" err="1"/>
              <a:t>dd</a:t>
            </a:r>
            <a:r>
              <a:rPr lang="pt-PT" dirty="0"/>
              <a:t>/mm/</a:t>
            </a:r>
            <a:r>
              <a:rPr lang="pt-PT" dirty="0" err="1"/>
              <a:t>yyyy</a:t>
            </a:r>
            <a:r>
              <a:rPr lang="pt-PT" dirty="0"/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E28115-1C6F-4B3A-A49F-502A3558B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19B481-5901-44DA-8048-313007DB8710}"/>
              </a:ext>
            </a:extLst>
          </p:cNvPr>
          <p:cNvGraphicFramePr>
            <a:graphicFrameLocks noGrp="1"/>
          </p:cNvGraphicFramePr>
          <p:nvPr/>
        </p:nvGraphicFramePr>
        <p:xfrm>
          <a:off x="563526" y="1318662"/>
          <a:ext cx="10781414" cy="4687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0707">
                  <a:extLst>
                    <a:ext uri="{9D8B030D-6E8A-4147-A177-3AD203B41FA5}">
                      <a16:colId xmlns:a16="http://schemas.microsoft.com/office/drawing/2014/main" val="737064853"/>
                    </a:ext>
                  </a:extLst>
                </a:gridCol>
                <a:gridCol w="5390707">
                  <a:extLst>
                    <a:ext uri="{9D8B030D-6E8A-4147-A177-3AD203B41FA5}">
                      <a16:colId xmlns:a16="http://schemas.microsoft.com/office/drawing/2014/main" val="1973091912"/>
                    </a:ext>
                  </a:extLst>
                </a:gridCol>
              </a:tblGrid>
              <a:tr h="503653"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Aspetos positivos - O que correu bem</a:t>
                      </a:r>
                      <a:endParaRPr lang="pt-PT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800" b="0" i="0" kern="1200" noProof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Aspetos a melhorar</a:t>
                      </a:r>
                      <a:endParaRPr lang="pt-PT" noProof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900904"/>
                  </a:ext>
                </a:extLst>
              </a:tr>
              <a:tr h="18400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«</a:t>
                      </a:r>
                      <a:r>
                        <a:rPr lang="pt-PT" sz="1400" kern="12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Identify</a:t>
                      </a:r>
                      <a:r>
                        <a:rPr lang="pt-PT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what went well during the past Sprint»</a:t>
                      </a:r>
                    </a:p>
                    <a:p>
                      <a:endParaRPr lang="pt-PT" sz="1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what the team could have done better during the Sprint</a:t>
                      </a:r>
                      <a:endParaRPr lang="pt-PT" sz="1400" kern="1200" dirty="0">
                        <a:solidFill>
                          <a:schemeClr val="bg2">
                            <a:lumMod val="10000"/>
                          </a:schemeClr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968583"/>
                  </a:ext>
                </a:extLst>
              </a:tr>
              <a:tr h="503653"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PT" sz="1800" b="0" i="0" kern="1200" noProof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 o próximo sprint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PT" sz="18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232719"/>
                  </a:ext>
                </a:extLst>
              </a:tr>
              <a:tr h="184009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kern="12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Action</a:t>
                      </a:r>
                      <a:r>
                        <a:rPr lang="pt-PT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PT" sz="1400" kern="12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points</a:t>
                      </a:r>
                      <a:r>
                        <a:rPr lang="pt-PT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what are the team commitments to improve the achievements in the next sprint (how to improve the progress &amp; overcome the constrains which occurred previously”</a:t>
                      </a:r>
                      <a:endParaRPr lang="pt-PT" sz="1400" kern="1200" dirty="0">
                        <a:solidFill>
                          <a:schemeClr val="bg2">
                            <a:lumMod val="10000"/>
                          </a:schemeClr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703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2185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separador ppt.jp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570326" y="1439850"/>
            <a:ext cx="5178487" cy="388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4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E265A-B8A1-48BB-9FD3-7AEB51DE43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Equipa de projecto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A356B2-0384-4B8A-9557-6EF87F8622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Apresentação das competência do Bernardo Branco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7D3476-7FB0-4B4A-A30E-516C2C03C4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 algn="just"/>
            <a:r>
              <a:rPr lang="pt-PT" dirty="0"/>
              <a:t>Curso</a:t>
            </a:r>
          </a:p>
          <a:p>
            <a:pPr lvl="2" algn="just"/>
            <a:r>
              <a:rPr lang="pt-PT" dirty="0"/>
              <a:t>Informática de Gestão</a:t>
            </a:r>
          </a:p>
          <a:p>
            <a:pPr lvl="1" algn="just"/>
            <a:r>
              <a:rPr lang="pt-PT" dirty="0"/>
              <a:t>Contactos</a:t>
            </a:r>
          </a:p>
          <a:p>
            <a:pPr lvl="2" algn="just"/>
            <a:r>
              <a:rPr lang="pt-PT" dirty="0"/>
              <a:t>Email: bernasbranco0@gmail.com</a:t>
            </a:r>
          </a:p>
          <a:p>
            <a:pPr lvl="2" algn="just"/>
            <a:r>
              <a:rPr lang="pt-PT" dirty="0"/>
              <a:t>Telemóvel: +351 962608967</a:t>
            </a:r>
          </a:p>
          <a:p>
            <a:pPr lvl="1" algn="just"/>
            <a:r>
              <a:rPr lang="pt-PT" dirty="0"/>
              <a:t>Hard Skills</a:t>
            </a:r>
          </a:p>
          <a:p>
            <a:pPr lvl="2" algn="just"/>
            <a:r>
              <a:rPr lang="pt-PT" dirty="0"/>
              <a:t>UC Core:</a:t>
            </a:r>
          </a:p>
          <a:p>
            <a:pPr lvl="3" algn="just"/>
            <a:r>
              <a:rPr lang="pt-PT" dirty="0"/>
              <a:t>Base de Dados (Nota final: 13)</a:t>
            </a:r>
          </a:p>
          <a:p>
            <a:pPr lvl="3" algn="just"/>
            <a:r>
              <a:rPr lang="pt-PT" dirty="0"/>
              <a:t>Tecnologias de Informação (Nota final: 12)</a:t>
            </a:r>
          </a:p>
          <a:p>
            <a:pPr lvl="1" algn="just"/>
            <a:r>
              <a:rPr lang="pt-PT" dirty="0"/>
              <a:t>Soft Skills </a:t>
            </a:r>
          </a:p>
          <a:p>
            <a:pPr lvl="2" algn="just"/>
            <a:r>
              <a:rPr lang="pt-PT" dirty="0"/>
              <a:t>Capacidade de organização</a:t>
            </a:r>
          </a:p>
          <a:p>
            <a:pPr lvl="2" algn="just"/>
            <a:r>
              <a:rPr lang="pt-PT" dirty="0"/>
              <a:t>Comunicação</a:t>
            </a:r>
          </a:p>
          <a:p>
            <a:pPr lvl="1" algn="just"/>
            <a:r>
              <a:rPr lang="pt-PT" dirty="0"/>
              <a:t>Role no projeto</a:t>
            </a:r>
          </a:p>
          <a:p>
            <a:pPr lvl="2" algn="just"/>
            <a:r>
              <a:rPr lang="pt-PT" dirty="0"/>
              <a:t>Programador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8F9093-7E01-4E3C-A969-D385EBCB3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9339EB-EAD4-407F-A5D4-9FCACCB94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211" y="2734811"/>
            <a:ext cx="2942830" cy="321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92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Apresentação da Entidade Promotora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 err="1"/>
              <a:t>BoatyBay</a:t>
            </a:r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dirty="0"/>
              <a:t>Logo:</a:t>
            </a:r>
          </a:p>
          <a:p>
            <a:pPr marL="0" indent="0">
              <a:buNone/>
            </a:pPr>
            <a:endParaRPr lang="pt-PT" dirty="0"/>
          </a:p>
          <a:p>
            <a:endParaRPr lang="pt-PT" dirty="0">
              <a:hlinkClick r:id="rId2"/>
            </a:endParaRPr>
          </a:p>
          <a:p>
            <a:r>
              <a:rPr lang="pt-PT" dirty="0">
                <a:hlinkClick r:id="rId2"/>
              </a:rPr>
              <a:t>https://github.com/BernardoAntunes22/BoatyBay</a:t>
            </a:r>
            <a:endParaRPr lang="pt-PT" dirty="0"/>
          </a:p>
          <a:p>
            <a:endParaRPr lang="pt-PT" dirty="0"/>
          </a:p>
          <a:p>
            <a:r>
              <a:rPr lang="pt-PT" dirty="0"/>
              <a:t>A empresa vai autopromover o projeto sendo assim a própria entidade promotora. O sector de atividade predominante da empresa é Viagens Marítimas</a:t>
            </a:r>
          </a:p>
          <a:p>
            <a:endParaRPr lang="pt-PT" dirty="0"/>
          </a:p>
          <a:p>
            <a:r>
              <a:rPr lang="pt-PT" dirty="0"/>
              <a:t>Criar uma Plataforma online grátis, para os utilizadores, que irá receber uma percentagem de cada reserva feita através da plataforma, que permita a todos os proprietários de barcos utilizar de forma simples.</a:t>
            </a:r>
            <a:endParaRPr lang="en-GB" dirty="0"/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r>
              <a:rPr lang="pt-PT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41B65F-2F6D-4047-929B-9AE346C09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492" y="1521951"/>
            <a:ext cx="1256759" cy="125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79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Âmbito &amp; Objetivos do Projecto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 err="1"/>
              <a:t>BoatyBay</a:t>
            </a:r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23333" y="1449384"/>
            <a:ext cx="10961319" cy="4584700"/>
          </a:xfrm>
        </p:spPr>
        <p:txBody>
          <a:bodyPr/>
          <a:lstStyle/>
          <a:p>
            <a:r>
              <a:rPr lang="pt-PT" dirty="0"/>
              <a:t>O nosso modelo de negócios provém de disponibilizar a plataforma, BoatyBay, de forma a efetuar reservas em determinada marina ficando com uma percentage de cada reserva.</a:t>
            </a:r>
          </a:p>
          <a:p>
            <a:r>
              <a:rPr lang="pt-PT" i="1" dirty="0"/>
              <a:t>Tabela comparativa:</a:t>
            </a:r>
          </a:p>
          <a:p>
            <a:pPr marL="342900" lvl="1" indent="0">
              <a:buNone/>
            </a:pPr>
            <a:endParaRPr lang="en-GB" i="1" dirty="0"/>
          </a:p>
          <a:p>
            <a:pPr marL="342900" lvl="1" indent="0">
              <a:buNone/>
            </a:pPr>
            <a:endParaRPr lang="en-GB" i="1" dirty="0"/>
          </a:p>
          <a:p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B708DA-3237-43B2-A963-95982CDC5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33" y="2467212"/>
            <a:ext cx="9126224" cy="37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868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Diagrama de Contexto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Sistema xxx</a:t>
            </a:r>
            <a:br>
              <a:rPr lang="en-GB" dirty="0"/>
            </a:br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dirty="0"/>
              <a:t>Objetivo: um diagrama de contexto deverá identificar a lista de intervenientes, ou seja:</a:t>
            </a:r>
            <a:endParaRPr lang="en-GB" dirty="0"/>
          </a:p>
          <a:p>
            <a:pPr lvl="1"/>
            <a:r>
              <a:rPr lang="pt-PT" dirty="0" err="1"/>
              <a:t>Stakeholders</a:t>
            </a:r>
            <a:r>
              <a:rPr lang="pt-PT" dirty="0"/>
              <a:t>:</a:t>
            </a:r>
          </a:p>
          <a:p>
            <a:pPr lvl="2"/>
            <a:r>
              <a:rPr lang="pt-PT" dirty="0"/>
              <a:t>Professor Gabriel Pestana</a:t>
            </a:r>
          </a:p>
          <a:p>
            <a:pPr lvl="2"/>
            <a:r>
              <a:rPr lang="pt-PT" dirty="0"/>
              <a:t>Professor José Vasconcelos</a:t>
            </a:r>
          </a:p>
          <a:p>
            <a:pPr lvl="2"/>
            <a:r>
              <a:rPr lang="pt-PT" dirty="0"/>
              <a:t>Professor Jacinto Estima</a:t>
            </a:r>
          </a:p>
          <a:p>
            <a:pPr lvl="2"/>
            <a:r>
              <a:rPr lang="pt-PT" dirty="0"/>
              <a:t>Professor Miguel Bugalho</a:t>
            </a:r>
            <a:endParaRPr lang="en-GB" dirty="0"/>
          </a:p>
          <a:p>
            <a:pPr lvl="1"/>
            <a:r>
              <a:rPr lang="pt-PT" dirty="0"/>
              <a:t>Atores:</a:t>
            </a:r>
          </a:p>
          <a:p>
            <a:pPr lvl="2"/>
            <a:r>
              <a:rPr lang="pt-PT" dirty="0"/>
              <a:t>Bernardo Antunes</a:t>
            </a:r>
          </a:p>
          <a:p>
            <a:pPr lvl="2"/>
            <a:r>
              <a:rPr lang="pt-PT" dirty="0"/>
              <a:t>Bernardo Branco</a:t>
            </a:r>
          </a:p>
          <a:p>
            <a:pPr lvl="2"/>
            <a:endParaRPr lang="pt-PT" dirty="0"/>
          </a:p>
          <a:p>
            <a:pPr marL="914400" lvl="2" indent="0">
              <a:buNone/>
            </a:pPr>
            <a:endParaRPr lang="en-GB" dirty="0"/>
          </a:p>
          <a:p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7B0E16-EE71-4465-9F07-F334EB8D5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098" y="2703194"/>
            <a:ext cx="6909472" cy="290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15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0F9C4-F4EF-4D14-AE50-840010EB7E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Sprint </a:t>
            </a:r>
            <a:r>
              <a:rPr lang="pt-PT" dirty="0" err="1"/>
              <a:t>Retrospective</a:t>
            </a:r>
            <a:endParaRPr lang="pt-P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FF6282-AB7A-415D-BB5A-9357C9280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Sprint # (03/11/2020)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E28115-1C6F-4B3A-A49F-502A3558B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19B481-5901-44DA-8048-313007DB87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357706"/>
              </p:ext>
            </p:extLst>
          </p:nvPr>
        </p:nvGraphicFramePr>
        <p:xfrm>
          <a:off x="532660" y="1318662"/>
          <a:ext cx="10812280" cy="49070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1573">
                  <a:extLst>
                    <a:ext uri="{9D8B030D-6E8A-4147-A177-3AD203B41FA5}">
                      <a16:colId xmlns:a16="http://schemas.microsoft.com/office/drawing/2014/main" val="737064853"/>
                    </a:ext>
                  </a:extLst>
                </a:gridCol>
                <a:gridCol w="5390707">
                  <a:extLst>
                    <a:ext uri="{9D8B030D-6E8A-4147-A177-3AD203B41FA5}">
                      <a16:colId xmlns:a16="http://schemas.microsoft.com/office/drawing/2014/main" val="1973091912"/>
                    </a:ext>
                  </a:extLst>
                </a:gridCol>
              </a:tblGrid>
              <a:tr h="723202"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Aspetos positivos - O que correu bem</a:t>
                      </a:r>
                      <a:endParaRPr lang="pt-PT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800" b="0" i="0" kern="1200" noProof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Aspetos a melhorar</a:t>
                      </a:r>
                      <a:endParaRPr lang="pt-PT" noProof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900904"/>
                  </a:ext>
                </a:extLst>
              </a:tr>
              <a:tr h="18400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kern="1200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Comunicação</a:t>
                      </a:r>
                    </a:p>
                    <a:p>
                      <a:r>
                        <a:rPr lang="pt-PT" sz="1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Organização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Compatibilidade de horários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968583"/>
                  </a:ext>
                </a:extLst>
              </a:tr>
              <a:tr h="503653"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PT" sz="1800" b="0" i="0" kern="1200" noProof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 o próximo sprint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PT" sz="18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232719"/>
                  </a:ext>
                </a:extLst>
              </a:tr>
              <a:tr h="184009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Começar a desenvolver os mockups.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kern="120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Começar a desenvolver o Modelo de dominio.</a:t>
                      </a:r>
                      <a:endParaRPr lang="pt-PT" sz="1400" kern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703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72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Lista de </a:t>
            </a:r>
            <a:r>
              <a:rPr lang="pt-PT" dirty="0" err="1"/>
              <a:t>TO-DO’s</a:t>
            </a:r>
            <a:endParaRPr lang="pt-P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372" y="2432127"/>
            <a:ext cx="9958128" cy="1655762"/>
          </a:xfrm>
        </p:spPr>
        <p:txBody>
          <a:bodyPr/>
          <a:lstStyle/>
          <a:p>
            <a:r>
              <a:rPr lang="pt-PT" sz="2800" dirty="0"/>
              <a:t>2º </a:t>
            </a:r>
            <a:r>
              <a:rPr lang="pt-PT" sz="2800" dirty="0" err="1"/>
              <a:t>Pitch</a:t>
            </a:r>
            <a:r>
              <a:rPr lang="pt-PT" sz="2800" dirty="0"/>
              <a:t> – </a:t>
            </a:r>
            <a:r>
              <a:rPr lang="pt-PT" sz="2800" dirty="0" err="1"/>
              <a:t>Diag</a:t>
            </a:r>
            <a:r>
              <a:rPr lang="pt-PT" sz="2800" dirty="0"/>
              <a:t>. formais usando a notação UML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1800" b="0" dirty="0" err="1"/>
              <a:t>Diag</a:t>
            </a:r>
            <a:r>
              <a:rPr lang="pt-PT" sz="1800" b="0" dirty="0"/>
              <a:t>. de Casos de Utilização (</a:t>
            </a:r>
            <a:r>
              <a:rPr lang="en-GB" sz="1800" b="0" i="1" dirty="0"/>
              <a:t>Use Case diagram</a:t>
            </a:r>
            <a:r>
              <a:rPr lang="pt-PT" sz="1800" b="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1800" b="0" dirty="0" err="1"/>
              <a:t>Diag</a:t>
            </a:r>
            <a:r>
              <a:rPr lang="pt-PT" sz="1800" b="0" dirty="0"/>
              <a:t>. de Modelo Domínio (</a:t>
            </a:r>
            <a:r>
              <a:rPr lang="en-GB" sz="1800" b="0" i="1" dirty="0"/>
              <a:t>Class diagram</a:t>
            </a:r>
            <a:r>
              <a:rPr lang="pt-PT" sz="1800" b="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1800" b="0" dirty="0" err="1"/>
              <a:t>Diag</a:t>
            </a:r>
            <a:r>
              <a:rPr lang="pt-PT" sz="1800" b="0" dirty="0"/>
              <a:t>. Máquinas de Estado (</a:t>
            </a:r>
            <a:r>
              <a:rPr lang="en-GB" sz="1800" b="0" i="1" dirty="0"/>
              <a:t>State Machine diagram</a:t>
            </a:r>
            <a:r>
              <a:rPr lang="pt-PT" sz="1800" b="0" dirty="0"/>
              <a:t>)</a:t>
            </a:r>
          </a:p>
          <a:p>
            <a:endParaRPr lang="pt-PT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Deadline: </a:t>
            </a:r>
            <a:r>
              <a:rPr lang="pt-PT" b="1" dirty="0"/>
              <a:t>09.nov.2018</a:t>
            </a:r>
          </a:p>
        </p:txBody>
      </p:sp>
    </p:spTree>
    <p:extLst>
      <p:ext uri="{BB962C8B-B14F-4D97-AF65-F5344CB8AC3E}">
        <p14:creationId xmlns:p14="http://schemas.microsoft.com/office/powerpoint/2010/main" val="3435667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Levantamento de Requisitos Funcionais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Sistema xxx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14241" y="1717675"/>
            <a:ext cx="10663358" cy="1711325"/>
          </a:xfrm>
        </p:spPr>
        <p:txBody>
          <a:bodyPr/>
          <a:lstStyle/>
          <a:p>
            <a:pPr algn="just"/>
            <a:r>
              <a:rPr lang="pt-PT" sz="1600" dirty="0"/>
              <a:t>Apresentar uma visão alto nível dos requisitos do sistema. </a:t>
            </a:r>
          </a:p>
          <a:p>
            <a:pPr lvl="1" algn="just"/>
            <a:r>
              <a:rPr lang="pt-PT" sz="1600" dirty="0"/>
              <a:t>Nesta fase o levantamento de requisitos deverá endereçar uma caracterização do comportamento do sistema que está a ser modelado. </a:t>
            </a:r>
          </a:p>
          <a:p>
            <a:pPr lvl="2" algn="just"/>
            <a:r>
              <a:rPr lang="pt-PT" dirty="0"/>
              <a:t>Este levantamento de requisitos deverá evolui ao logo do semestre</a:t>
            </a:r>
          </a:p>
          <a:p>
            <a:pPr lvl="2" algn="just"/>
            <a:r>
              <a:rPr lang="pt-PT" dirty="0"/>
              <a:t>Levantamento preliminar de preferência evidenciar macro grupos, i.e., requisitos que mapeiam uma vista alto nível obre o funcionamento do sistema </a:t>
            </a:r>
          </a:p>
          <a:p>
            <a:pPr lvl="1" algn="just"/>
            <a:r>
              <a:rPr lang="pt-PT" sz="1600" dirty="0"/>
              <a:t>Recomendação para adoção das boas práticas segundo os referenciais teóricos</a:t>
            </a:r>
          </a:p>
          <a:p>
            <a:pPr algn="just"/>
            <a:r>
              <a:rPr lang="pt-PT" sz="1600" dirty="0"/>
              <a:t>Min. 12 FR (tipo A) até um valor aceitável de FR, referencial [12; 30], no final do semestres todos os FR do tipo A têm de estar implementados.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787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aureate">
      <a:dk1>
        <a:srgbClr val="DE3831"/>
      </a:dk1>
      <a:lt1>
        <a:sysClr val="window" lastClr="FFFFFF"/>
      </a:lt1>
      <a:dk2>
        <a:srgbClr val="DE3831"/>
      </a:dk2>
      <a:lt2>
        <a:srgbClr val="E7E6E6"/>
      </a:lt2>
      <a:accent1>
        <a:srgbClr val="EB5D13"/>
      </a:accent1>
      <a:accent2>
        <a:srgbClr val="F59100"/>
      </a:accent2>
      <a:accent3>
        <a:srgbClr val="A10E2F"/>
      </a:accent3>
      <a:accent4>
        <a:srgbClr val="40ACB6"/>
      </a:accent4>
      <a:accent5>
        <a:srgbClr val="706F6F"/>
      </a:accent5>
      <a:accent6>
        <a:srgbClr val="3363AC"/>
      </a:accent6>
      <a:hlink>
        <a:srgbClr val="0563C1"/>
      </a:hlink>
      <a:folHlink>
        <a:srgbClr val="954F72"/>
      </a:folHlink>
    </a:clrScheme>
    <a:fontScheme name="Instalación integrada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1618</TotalTime>
  <Words>2256</Words>
  <Application>Microsoft Office PowerPoint</Application>
  <PresentationFormat>Widescreen</PresentationFormat>
  <Paragraphs>265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Trebuchet MS</vt:lpstr>
      <vt:lpstr>Verdana</vt:lpstr>
      <vt:lpstr>Wingdings</vt:lpstr>
      <vt:lpstr>Office Theme</vt:lpstr>
      <vt:lpstr>BoatyBay</vt:lpstr>
      <vt:lpstr>Equipa de projecto</vt:lpstr>
      <vt:lpstr>Equipa de projecto</vt:lpstr>
      <vt:lpstr>Apresentação da Entidade Promotora</vt:lpstr>
      <vt:lpstr>Âmbito &amp; Objetivos do Projecto</vt:lpstr>
      <vt:lpstr>Diagrama de Contexto</vt:lpstr>
      <vt:lpstr>Sprint Retrospective</vt:lpstr>
      <vt:lpstr>Lista de TO-DO’s</vt:lpstr>
      <vt:lpstr>Levantamento de Requisitos Funcionais</vt:lpstr>
      <vt:lpstr>Diagrama de Casos de Utilização </vt:lpstr>
      <vt:lpstr>UCxx – Comprar batatas fritas </vt:lpstr>
      <vt:lpstr>UCxx – Comprar batatas fritas</vt:lpstr>
      <vt:lpstr>UCxx – Comprar batatas fritas</vt:lpstr>
      <vt:lpstr>Modelo de Domínio </vt:lpstr>
      <vt:lpstr>Diagrama Máquina de Estados </vt:lpstr>
      <vt:lpstr>Sprint Retrospective</vt:lpstr>
      <vt:lpstr>Lista de TO-DO’s</vt:lpstr>
      <vt:lpstr>Levantamento de Requisitos Funcionais</vt:lpstr>
      <vt:lpstr>Arquitetura Conceptual </vt:lpstr>
      <vt:lpstr>Mockup «nome da interface»</vt:lpstr>
      <vt:lpstr>Apresentação dos Mokups</vt:lpstr>
      <vt:lpstr>Apresentação dos Mokups</vt:lpstr>
      <vt:lpstr>Sprint Retrospective</vt:lpstr>
      <vt:lpstr>Lista de TO-DO’s</vt:lpstr>
      <vt:lpstr>Sprint Retrospective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Yaiza Díaz</dc:creator>
  <cp:lastModifiedBy>Bernardo Branco</cp:lastModifiedBy>
  <cp:revision>134</cp:revision>
  <dcterms:created xsi:type="dcterms:W3CDTF">2017-01-02T11:35:00Z</dcterms:created>
  <dcterms:modified xsi:type="dcterms:W3CDTF">2020-11-04T18:53:25Z</dcterms:modified>
</cp:coreProperties>
</file>